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5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49600" y="352425"/>
            <a:ext cx="2152650" cy="1304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4988" y="288492"/>
            <a:ext cx="1609062" cy="16712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5575" y="4514278"/>
            <a:ext cx="5276849" cy="66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0057" y="9691608"/>
            <a:ext cx="821055" cy="207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60259" y="9650552"/>
            <a:ext cx="4577715" cy="23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219930" y="9664839"/>
            <a:ext cx="539115" cy="238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‹#›</a:t>
            </a:fld>
            <a:r>
              <a:rPr spc="15" dirty="0"/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url=https://www.pinterest.com/pin/800022321284227425/&amp;psig=AOvVaw0ZUD44q9o8VM8w4Wqx7mWs&amp;ust=1595995026026000&amp;source=images&amp;cd=vfe&amp;ved=0CAIQjRxqFwoTCMD40fiG7-oCFQAAAAAdAAAAABA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url=https://kylieabril.home.blog/2019/04/11/daltons-atomic-theory/&amp;psig=AOvVaw0WrAyIxTvsU43oQd9BPpg-&amp;ust=1594919394580000&amp;source=images&amp;cd=vfe&amp;ved=0CAIQjRxqFwoTCPCYh_ffz-oCFQAAAAAdAAAAABA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url?sa=i&amp;url=https%3A%2F%2Fwww.pinterest.com%2Fpin%2F45528646211523029%2F&amp;psig=AOvVaw0PV8_GIGj4z4y8UkDikaar&amp;ust=1596776964089000&amp;source=images&amp;cd=vfe&amp;ved=0CAIQjRxqFwoTCNiilfbnhesCFQAAAAAdAAAAAB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659100" cy="10287000"/>
          </a:xfrm>
          <a:custGeom>
            <a:avLst/>
            <a:gdLst/>
            <a:ahLst/>
            <a:cxnLst/>
            <a:rect l="l" t="t" r="r" b="b"/>
            <a:pathLst>
              <a:path w="15659100" h="10287000">
                <a:moveTo>
                  <a:pt x="0" y="10287000"/>
                </a:moveTo>
                <a:lnTo>
                  <a:pt x="15659100" y="10287000"/>
                </a:lnTo>
                <a:lnTo>
                  <a:pt x="156591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49600" y="352425"/>
            <a:ext cx="2152650" cy="130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225" y="238125"/>
            <a:ext cx="1714500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59100" y="0"/>
            <a:ext cx="2628900" cy="10287000"/>
          </a:xfrm>
          <a:custGeom>
            <a:avLst/>
            <a:gdLst/>
            <a:ahLst/>
            <a:cxnLst/>
            <a:rect l="l" t="t" r="r" b="b"/>
            <a:pathLst>
              <a:path w="2628900" h="10287000">
                <a:moveTo>
                  <a:pt x="0" y="10287000"/>
                </a:moveTo>
                <a:lnTo>
                  <a:pt x="2628900" y="10287000"/>
                </a:lnTo>
                <a:lnTo>
                  <a:pt x="26289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49737" y="1905000"/>
            <a:ext cx="0" cy="8382000"/>
          </a:xfrm>
          <a:custGeom>
            <a:avLst/>
            <a:gdLst/>
            <a:ahLst/>
            <a:cxnLst/>
            <a:rect l="l" t="t" r="r" b="b"/>
            <a:pathLst>
              <a:path h="8382000">
                <a:moveTo>
                  <a:pt x="0" y="0"/>
                </a:moveTo>
                <a:lnTo>
                  <a:pt x="0" y="838200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49600" y="352425"/>
            <a:ext cx="2152650" cy="130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6200" y="2628900"/>
            <a:ext cx="89916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0" spc="10" dirty="0" smtClean="0">
                <a:solidFill>
                  <a:srgbClr val="FF0000"/>
                </a:solidFill>
              </a:rPr>
              <a:t>Symbols and Formulae</a:t>
            </a:r>
            <a:endParaRPr sz="8000" dirty="0">
              <a:solidFill>
                <a:srgbClr val="FF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04055" y="971740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9025" y="9258300"/>
            <a:ext cx="10848975" cy="1028700"/>
          </a:xfrm>
          <a:custGeom>
            <a:avLst/>
            <a:gdLst/>
            <a:ahLst/>
            <a:cxnLst/>
            <a:rect l="l" t="t" r="r" b="b"/>
            <a:pathLst>
              <a:path w="10848975" h="1028700">
                <a:moveTo>
                  <a:pt x="10848975" y="1028697"/>
                </a:moveTo>
                <a:lnTo>
                  <a:pt x="10848975" y="0"/>
                </a:lnTo>
                <a:lnTo>
                  <a:pt x="0" y="0"/>
                </a:lnTo>
                <a:lnTo>
                  <a:pt x="0" y="1028697"/>
                </a:lnTo>
                <a:lnTo>
                  <a:pt x="1084897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062" y="2324100"/>
            <a:ext cx="0" cy="7162800"/>
          </a:xfrm>
          <a:custGeom>
            <a:avLst/>
            <a:gdLst/>
            <a:ahLst/>
            <a:cxnLst/>
            <a:rect l="l" t="t" r="r" b="b"/>
            <a:pathLst>
              <a:path h="7162800">
                <a:moveTo>
                  <a:pt x="0" y="0"/>
                </a:moveTo>
                <a:lnTo>
                  <a:pt x="0" y="7162800"/>
                </a:lnTo>
              </a:path>
            </a:pathLst>
          </a:custGeom>
          <a:ln w="6667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859" y="9646284"/>
            <a:ext cx="821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Calibri"/>
                <a:cs typeface="Calibri"/>
              </a:rPr>
              <a:t>5/26/2020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0925" y="9663747"/>
            <a:ext cx="457835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Cambria"/>
                <a:cs typeface="Cambria"/>
              </a:rPr>
              <a:t>TOPIC/COURSE</a:t>
            </a:r>
            <a:r>
              <a:rPr sz="1400" b="1" spc="-7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CODE-NAME/FACULTY/DEPT/COLLEGE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37405" y="9655809"/>
            <a:ext cx="4216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Cambria"/>
                <a:cs typeface="Cambria"/>
              </a:rPr>
              <a:t>2</a:t>
            </a:r>
            <a:r>
              <a:rPr sz="1400" spc="-15" dirty="0">
                <a:latin typeface="Cambria"/>
                <a:cs typeface="Cambria"/>
              </a:rPr>
              <a:t>/</a:t>
            </a:r>
            <a:r>
              <a:rPr sz="1400" spc="50" dirty="0">
                <a:latin typeface="Cambria"/>
                <a:cs typeface="Cambria"/>
              </a:rPr>
              <a:t>1</a:t>
            </a:r>
            <a:r>
              <a:rPr sz="1400" spc="15" dirty="0">
                <a:latin typeface="Cambria"/>
                <a:cs typeface="Cambria"/>
              </a:rPr>
              <a:t>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29354" y="4504626"/>
            <a:ext cx="11476355" cy="1343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4400" dirty="0">
                <a:solidFill>
                  <a:srgbClr val="010300"/>
                </a:solidFill>
              </a:rPr>
              <a:t>CASE/ PROBLEM </a:t>
            </a:r>
            <a:r>
              <a:rPr sz="4400" spc="10" dirty="0">
                <a:solidFill>
                  <a:srgbClr val="010300"/>
                </a:solidFill>
              </a:rPr>
              <a:t>/ </a:t>
            </a:r>
            <a:r>
              <a:rPr sz="4400" spc="5" dirty="0">
                <a:solidFill>
                  <a:srgbClr val="010300"/>
                </a:solidFill>
              </a:rPr>
              <a:t>EVENT/</a:t>
            </a:r>
            <a:r>
              <a:rPr sz="4400" spc="-145" dirty="0">
                <a:solidFill>
                  <a:srgbClr val="010300"/>
                </a:solidFill>
              </a:rPr>
              <a:t> </a:t>
            </a:r>
            <a:r>
              <a:rPr sz="4400" spc="10" dirty="0">
                <a:solidFill>
                  <a:srgbClr val="010300"/>
                </a:solidFill>
              </a:rPr>
              <a:t>BRAINSTORMING</a:t>
            </a:r>
            <a:endParaRPr sz="4400" dirty="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RELATED </a:t>
            </a:r>
            <a:r>
              <a:rPr dirty="0"/>
              <a:t>TO </a:t>
            </a:r>
            <a:r>
              <a:rPr spc="-10" dirty="0"/>
              <a:t>THE </a:t>
            </a:r>
            <a:r>
              <a:rPr spc="-15" dirty="0"/>
              <a:t>CONCEPT</a:t>
            </a:r>
          </a:p>
        </p:txBody>
      </p:sp>
      <p:pic>
        <p:nvPicPr>
          <p:cNvPr id="8" name="Picture 2" descr="Periodic Table 2018 Pdf Download Free | Physical science, Science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"/>
            <a:ext cx="14020800" cy="928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2325" cy="1028700"/>
          </a:xfrm>
          <a:custGeom>
            <a:avLst/>
            <a:gdLst/>
            <a:ahLst/>
            <a:cxnLst/>
            <a:rect l="l" t="t" r="r" b="b"/>
            <a:pathLst>
              <a:path w="10982325" h="1028700">
                <a:moveTo>
                  <a:pt x="10982325" y="1028697"/>
                </a:moveTo>
                <a:lnTo>
                  <a:pt x="10982325" y="0"/>
                </a:lnTo>
                <a:lnTo>
                  <a:pt x="0" y="0"/>
                </a:lnTo>
                <a:lnTo>
                  <a:pt x="0" y="1028697"/>
                </a:lnTo>
                <a:lnTo>
                  <a:pt x="1098232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54587" y="2476500"/>
            <a:ext cx="0" cy="6553200"/>
          </a:xfrm>
          <a:custGeom>
            <a:avLst/>
            <a:gdLst/>
            <a:ahLst/>
            <a:cxnLst/>
            <a:rect l="l" t="t" r="r" b="b"/>
            <a:pathLst>
              <a:path h="6553200">
                <a:moveTo>
                  <a:pt x="0" y="0"/>
                </a:moveTo>
                <a:lnTo>
                  <a:pt x="0" y="655320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0057" y="9646284"/>
            <a:ext cx="821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Calibri"/>
                <a:cs typeface="Calibri"/>
              </a:rPr>
              <a:t>5/26/2020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9006" y="9717722"/>
            <a:ext cx="4577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latin typeface="Cambria"/>
                <a:cs typeface="Cambria"/>
              </a:rPr>
              <a:t>TOPIC/COURSE</a:t>
            </a:r>
            <a:r>
              <a:rPr sz="1400" b="1" spc="-10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CODE-NAME/FACULTY/DEPT/COLLEGE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37405" y="9655809"/>
            <a:ext cx="4216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latin typeface="Cambria"/>
                <a:cs typeface="Cambria"/>
              </a:rPr>
              <a:t>3</a:t>
            </a:r>
            <a:r>
              <a:rPr sz="1400" spc="-15" dirty="0">
                <a:latin typeface="Cambria"/>
                <a:cs typeface="Cambria"/>
              </a:rPr>
              <a:t>/</a:t>
            </a:r>
            <a:r>
              <a:rPr sz="1400" spc="50" dirty="0">
                <a:latin typeface="Cambria"/>
                <a:cs typeface="Cambria"/>
              </a:rPr>
              <a:t>1</a:t>
            </a:r>
            <a:r>
              <a:rPr sz="1400" spc="15" dirty="0">
                <a:latin typeface="Cambria"/>
                <a:cs typeface="Cambria"/>
              </a:rPr>
              <a:t>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100"/>
              </a:spcBef>
              <a:tabLst>
                <a:tab pos="3821429" algn="l"/>
              </a:tabLst>
            </a:pPr>
            <a:r>
              <a:rPr spc="-5" dirty="0"/>
              <a:t>CON</a:t>
            </a:r>
            <a:r>
              <a:rPr spc="10" dirty="0"/>
              <a:t>T</a:t>
            </a:r>
            <a:r>
              <a:rPr spc="-25" dirty="0"/>
              <a:t>E</a:t>
            </a:r>
            <a:r>
              <a:rPr spc="-5" dirty="0"/>
              <a:t>N</a:t>
            </a:r>
            <a:r>
              <a:rPr dirty="0"/>
              <a:t>T	</a:t>
            </a:r>
            <a:r>
              <a:rPr spc="15" dirty="0"/>
              <a:t>S</a:t>
            </a:r>
            <a:r>
              <a:rPr dirty="0"/>
              <a:t>L</a:t>
            </a:r>
            <a:r>
              <a:rPr spc="35" dirty="0"/>
              <a:t>I</a:t>
            </a:r>
            <a:r>
              <a:rPr spc="-35" dirty="0"/>
              <a:t>D</a:t>
            </a:r>
            <a:r>
              <a:rPr dirty="0"/>
              <a:t>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04900"/>
            <a:ext cx="13014132" cy="74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6625" y="9248775"/>
            <a:ext cx="11001375" cy="1038225"/>
          </a:xfrm>
          <a:custGeom>
            <a:avLst/>
            <a:gdLst/>
            <a:ahLst/>
            <a:cxnLst/>
            <a:rect l="l" t="t" r="r" b="b"/>
            <a:pathLst>
              <a:path w="11001375" h="1038225">
                <a:moveTo>
                  <a:pt x="0" y="1038225"/>
                </a:moveTo>
                <a:lnTo>
                  <a:pt x="11001375" y="1038225"/>
                </a:lnTo>
                <a:lnTo>
                  <a:pt x="11001375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062" y="2324100"/>
            <a:ext cx="0" cy="7162800"/>
          </a:xfrm>
          <a:custGeom>
            <a:avLst/>
            <a:gdLst/>
            <a:ahLst/>
            <a:cxnLst/>
            <a:rect l="l" t="t" r="r" b="b"/>
            <a:pathLst>
              <a:path h="7162800">
                <a:moveTo>
                  <a:pt x="0" y="0"/>
                </a:moveTo>
                <a:lnTo>
                  <a:pt x="0" y="7162800"/>
                </a:lnTo>
              </a:path>
            </a:pathLst>
          </a:custGeom>
          <a:ln w="6667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100"/>
              </a:spcBef>
              <a:tabLst>
                <a:tab pos="3821429" algn="l"/>
              </a:tabLst>
            </a:pPr>
            <a:r>
              <a:rPr spc="-5" dirty="0"/>
              <a:t>CON</a:t>
            </a:r>
            <a:r>
              <a:rPr spc="10" dirty="0"/>
              <a:t>T</a:t>
            </a:r>
            <a:r>
              <a:rPr spc="-25" dirty="0"/>
              <a:t>E</a:t>
            </a:r>
            <a:r>
              <a:rPr spc="-5" dirty="0"/>
              <a:t>N</a:t>
            </a:r>
            <a:r>
              <a:rPr dirty="0"/>
              <a:t>T	</a:t>
            </a:r>
            <a:r>
              <a:rPr spc="15" dirty="0"/>
              <a:t>S</a:t>
            </a:r>
            <a:r>
              <a:rPr dirty="0"/>
              <a:t>L</a:t>
            </a:r>
            <a:r>
              <a:rPr spc="35" dirty="0"/>
              <a:t>I</a:t>
            </a:r>
            <a:r>
              <a:rPr spc="-35" dirty="0"/>
              <a:t>D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130175">
                <a:lnSpc>
                  <a:spcPct val="100000"/>
                </a:lnSpc>
                <a:spcBef>
                  <a:spcPts val="55"/>
                </a:spcBef>
              </a:pPr>
              <a:t>4</a:t>
            </a:fld>
            <a:r>
              <a:rPr spc="15" dirty="0"/>
              <a:t>/10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859" y="9691608"/>
            <a:ext cx="821055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z="1400" spc="15" dirty="0">
                <a:latin typeface="Calibri"/>
                <a:cs typeface="Calibri"/>
              </a:rPr>
              <a:t>5/26/2020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7606" y="9688652"/>
            <a:ext cx="4585970" cy="238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00" b="1" spc="15" dirty="0">
                <a:latin typeface="Cambria"/>
                <a:cs typeface="Cambria"/>
              </a:rPr>
              <a:t>TOPIC/COURSE</a:t>
            </a:r>
            <a:r>
              <a:rPr sz="1400" b="1" spc="-5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CODE-NAME/FACULTY/DEPT/COLLEGE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8" name="Picture 2" descr="Dalton's Atomic Theory |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14500"/>
            <a:ext cx="5312534" cy="7543800"/>
          </a:xfrm>
          <a:prstGeom prst="rect">
            <a:avLst/>
          </a:prstGeom>
          <a:noFill/>
        </p:spPr>
      </p:pic>
      <p:pic>
        <p:nvPicPr>
          <p:cNvPr id="8194" name="Picture 2" descr="Zirconium was isolated by Jöns Jacob Berzelius in 1824 and finally ..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2095500"/>
            <a:ext cx="5486400" cy="6849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9025" y="9258300"/>
            <a:ext cx="10848975" cy="1028700"/>
          </a:xfrm>
          <a:custGeom>
            <a:avLst/>
            <a:gdLst/>
            <a:ahLst/>
            <a:cxnLst/>
            <a:rect l="l" t="t" r="r" b="b"/>
            <a:pathLst>
              <a:path w="10848975" h="1028700">
                <a:moveTo>
                  <a:pt x="10848975" y="1028697"/>
                </a:moveTo>
                <a:lnTo>
                  <a:pt x="10848975" y="0"/>
                </a:lnTo>
                <a:lnTo>
                  <a:pt x="0" y="0"/>
                </a:lnTo>
                <a:lnTo>
                  <a:pt x="0" y="1028697"/>
                </a:lnTo>
                <a:lnTo>
                  <a:pt x="1084897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062" y="2324100"/>
            <a:ext cx="0" cy="7162800"/>
          </a:xfrm>
          <a:custGeom>
            <a:avLst/>
            <a:gdLst/>
            <a:ahLst/>
            <a:cxnLst/>
            <a:rect l="l" t="t" r="r" b="b"/>
            <a:pathLst>
              <a:path h="7162800">
                <a:moveTo>
                  <a:pt x="0" y="0"/>
                </a:moveTo>
                <a:lnTo>
                  <a:pt x="0" y="7162800"/>
                </a:lnTo>
              </a:path>
            </a:pathLst>
          </a:custGeom>
          <a:ln w="6667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50809" y="4514278"/>
            <a:ext cx="39744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337405" y="9664839"/>
            <a:ext cx="421640" cy="238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00" spc="45" dirty="0">
                <a:latin typeface="Cambria"/>
                <a:cs typeface="Cambria"/>
              </a:rPr>
              <a:t>6</a:t>
            </a:r>
            <a:r>
              <a:rPr sz="1400" spc="-15" dirty="0">
                <a:latin typeface="Cambria"/>
                <a:cs typeface="Cambria"/>
              </a:rPr>
              <a:t>/</a:t>
            </a:r>
            <a:r>
              <a:rPr sz="1400" spc="50" dirty="0">
                <a:latin typeface="Cambria"/>
                <a:cs typeface="Cambria"/>
              </a:rPr>
              <a:t>1</a:t>
            </a:r>
            <a:r>
              <a:rPr sz="1400" spc="15" dirty="0">
                <a:latin typeface="Cambria"/>
                <a:cs typeface="Cambria"/>
              </a:rPr>
              <a:t>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859" y="9691608"/>
            <a:ext cx="821055" cy="20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z="1400" spc="15" dirty="0">
                <a:latin typeface="Calibri"/>
                <a:cs typeface="Calibri"/>
              </a:rPr>
              <a:t>5/26/2020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0925" y="9726752"/>
            <a:ext cx="4577715" cy="238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00" b="1" spc="15" dirty="0">
                <a:latin typeface="Cambria"/>
                <a:cs typeface="Cambria"/>
              </a:rPr>
              <a:t>TOPIC/COURSE</a:t>
            </a:r>
            <a:r>
              <a:rPr sz="1400" b="1" spc="-10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CODE-NAME/FACULTY/DEPT/COLLEGE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71700"/>
            <a:ext cx="153720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2325" cy="1028700"/>
          </a:xfrm>
          <a:custGeom>
            <a:avLst/>
            <a:gdLst/>
            <a:ahLst/>
            <a:cxnLst/>
            <a:rect l="l" t="t" r="r" b="b"/>
            <a:pathLst>
              <a:path w="10982325" h="1028700">
                <a:moveTo>
                  <a:pt x="10982325" y="1028697"/>
                </a:moveTo>
                <a:lnTo>
                  <a:pt x="10982325" y="0"/>
                </a:lnTo>
                <a:lnTo>
                  <a:pt x="0" y="0"/>
                </a:lnTo>
                <a:lnTo>
                  <a:pt x="0" y="1028697"/>
                </a:lnTo>
                <a:lnTo>
                  <a:pt x="1098232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26012" y="2609850"/>
            <a:ext cx="0" cy="6419850"/>
          </a:xfrm>
          <a:custGeom>
            <a:avLst/>
            <a:gdLst/>
            <a:ahLst/>
            <a:cxnLst/>
            <a:rect l="l" t="t" r="r" b="b"/>
            <a:pathLst>
              <a:path h="6419850">
                <a:moveTo>
                  <a:pt x="0" y="0"/>
                </a:moveTo>
                <a:lnTo>
                  <a:pt x="0" y="641985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6400" y="3009900"/>
            <a:ext cx="84296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100"/>
              </a:spcBef>
              <a:tabLst>
                <a:tab pos="3821429" algn="l"/>
              </a:tabLst>
            </a:pPr>
            <a:r>
              <a:rPr lang="en-US" sz="8000" spc="-5" dirty="0" smtClean="0">
                <a:solidFill>
                  <a:srgbClr val="FF0000"/>
                </a:solidFill>
              </a:rPr>
              <a:t>FORMULAE</a:t>
            </a:r>
            <a:endParaRPr sz="800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25400">
                <a:lnSpc>
                  <a:spcPct val="100000"/>
                </a:lnSpc>
                <a:spcBef>
                  <a:spcPts val="55"/>
                </a:spcBef>
              </a:pPr>
              <a:t>6</a:t>
            </a:fld>
            <a:r>
              <a:rPr spc="15" dirty="0"/>
              <a:t>/10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9025" y="9258300"/>
            <a:ext cx="10848975" cy="1028700"/>
          </a:xfrm>
          <a:custGeom>
            <a:avLst/>
            <a:gdLst/>
            <a:ahLst/>
            <a:cxnLst/>
            <a:rect l="l" t="t" r="r" b="b"/>
            <a:pathLst>
              <a:path w="10848975" h="1028700">
                <a:moveTo>
                  <a:pt x="10848975" y="1028697"/>
                </a:moveTo>
                <a:lnTo>
                  <a:pt x="10848975" y="0"/>
                </a:lnTo>
                <a:lnTo>
                  <a:pt x="0" y="0"/>
                </a:lnTo>
                <a:lnTo>
                  <a:pt x="0" y="1028697"/>
                </a:lnTo>
                <a:lnTo>
                  <a:pt x="1084897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762" y="2838450"/>
            <a:ext cx="0" cy="6419850"/>
          </a:xfrm>
          <a:custGeom>
            <a:avLst/>
            <a:gdLst/>
            <a:ahLst/>
            <a:cxnLst/>
            <a:rect l="l" t="t" r="r" b="b"/>
            <a:pathLst>
              <a:path h="6419850">
                <a:moveTo>
                  <a:pt x="0" y="0"/>
                </a:moveTo>
                <a:lnTo>
                  <a:pt x="0" y="641985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100"/>
              </a:spcBef>
              <a:tabLst>
                <a:tab pos="3821429" algn="l"/>
              </a:tabLst>
            </a:pPr>
            <a:r>
              <a:rPr spc="-5" dirty="0"/>
              <a:t>CON</a:t>
            </a:r>
            <a:r>
              <a:rPr spc="10" dirty="0"/>
              <a:t>T</a:t>
            </a:r>
            <a:r>
              <a:rPr spc="-25" dirty="0"/>
              <a:t>E</a:t>
            </a:r>
            <a:r>
              <a:rPr spc="-5" dirty="0"/>
              <a:t>N</a:t>
            </a:r>
            <a:r>
              <a:rPr dirty="0"/>
              <a:t>T	</a:t>
            </a:r>
            <a:r>
              <a:rPr spc="15" dirty="0"/>
              <a:t>S</a:t>
            </a:r>
            <a:r>
              <a:rPr dirty="0"/>
              <a:t>L</a:t>
            </a:r>
            <a:r>
              <a:rPr spc="35" dirty="0"/>
              <a:t>I</a:t>
            </a:r>
            <a:r>
              <a:rPr spc="-35" dirty="0"/>
              <a:t>D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25400">
                <a:lnSpc>
                  <a:spcPct val="100000"/>
                </a:lnSpc>
                <a:spcBef>
                  <a:spcPts val="55"/>
                </a:spcBef>
              </a:pPr>
              <a:t>7</a:t>
            </a:fld>
            <a:r>
              <a:rPr spc="15" dirty="0"/>
              <a:t>/10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pic>
        <p:nvPicPr>
          <p:cNvPr id="4097" name="Picture 1" descr="C:\Users\HOD CSE\Pictures\freesnippingtool.com_capture_20200806104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617" y="1866900"/>
            <a:ext cx="12270993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0982325" cy="1028700"/>
          </a:xfrm>
          <a:custGeom>
            <a:avLst/>
            <a:gdLst/>
            <a:ahLst/>
            <a:cxnLst/>
            <a:rect l="l" t="t" r="r" b="b"/>
            <a:pathLst>
              <a:path w="10982325" h="1028700">
                <a:moveTo>
                  <a:pt x="10982325" y="1028697"/>
                </a:moveTo>
                <a:lnTo>
                  <a:pt x="10982325" y="0"/>
                </a:lnTo>
                <a:lnTo>
                  <a:pt x="0" y="0"/>
                </a:lnTo>
                <a:lnTo>
                  <a:pt x="0" y="1028697"/>
                </a:lnTo>
                <a:lnTo>
                  <a:pt x="10982325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40287" y="2428875"/>
            <a:ext cx="0" cy="6419850"/>
          </a:xfrm>
          <a:custGeom>
            <a:avLst/>
            <a:gdLst/>
            <a:ahLst/>
            <a:cxnLst/>
            <a:rect l="l" t="t" r="r" b="b"/>
            <a:pathLst>
              <a:path h="6419850">
                <a:moveTo>
                  <a:pt x="0" y="0"/>
                </a:moveTo>
                <a:lnTo>
                  <a:pt x="0" y="641985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5365" y="4514278"/>
            <a:ext cx="97967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QUESTIONS </a:t>
            </a:r>
            <a:r>
              <a:rPr spc="-5" dirty="0"/>
              <a:t>RELATED </a:t>
            </a:r>
            <a:r>
              <a:rPr dirty="0"/>
              <a:t>TO ABOVE</a:t>
            </a:r>
            <a:r>
              <a:rPr spc="-180" dirty="0"/>
              <a:t> </a:t>
            </a:r>
            <a:r>
              <a:rPr spc="-5" dirty="0"/>
              <a:t>SLIDES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25400">
                <a:lnSpc>
                  <a:spcPct val="100000"/>
                </a:lnSpc>
                <a:spcBef>
                  <a:spcPts val="55"/>
                </a:spcBef>
              </a:pPr>
              <a:t>8</a:t>
            </a:fld>
            <a:r>
              <a:rPr spc="15" dirty="0"/>
              <a:t>/10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pic>
        <p:nvPicPr>
          <p:cNvPr id="3073" name="Picture 1" descr="C:\Users\HOD CSE\Pictures\freesnippingtool.com_capture_202008061047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00300"/>
            <a:ext cx="1597263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18288000" y="1028697"/>
                </a:moveTo>
                <a:lnTo>
                  <a:pt x="18288000" y="0"/>
                </a:lnTo>
                <a:lnTo>
                  <a:pt x="0" y="0"/>
                </a:lnTo>
                <a:lnTo>
                  <a:pt x="0" y="1028697"/>
                </a:lnTo>
                <a:lnTo>
                  <a:pt x="18288000" y="1028697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762" y="2838450"/>
            <a:ext cx="0" cy="6419850"/>
          </a:xfrm>
          <a:custGeom>
            <a:avLst/>
            <a:gdLst/>
            <a:ahLst/>
            <a:cxnLst/>
            <a:rect l="l" t="t" r="r" b="b"/>
            <a:pathLst>
              <a:path h="6419850">
                <a:moveTo>
                  <a:pt x="0" y="0"/>
                </a:moveTo>
                <a:lnTo>
                  <a:pt x="0" y="6419850"/>
                </a:lnTo>
              </a:path>
            </a:pathLst>
          </a:custGeom>
          <a:ln w="47625">
            <a:solidFill>
              <a:srgbClr val="5F8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92394" y="4514278"/>
            <a:ext cx="80765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REFERENCES </a:t>
            </a:r>
            <a:r>
              <a:rPr dirty="0"/>
              <a:t>&amp; THANKING</a:t>
            </a:r>
            <a:r>
              <a:rPr spc="-5" dirty="0"/>
              <a:t> </a:t>
            </a:r>
            <a:r>
              <a:rPr dirty="0"/>
              <a:t>SLIDE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15" dirty="0"/>
              <a:t>TOPIC/COURSE</a:t>
            </a:r>
            <a:r>
              <a:rPr spc="-100" dirty="0"/>
              <a:t> </a:t>
            </a:r>
            <a:r>
              <a:rPr dirty="0"/>
              <a:t>CODE-NAME/FACULTY/DEPT/COLLEGE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15" dirty="0"/>
              <a:pPr marL="25400">
                <a:lnSpc>
                  <a:spcPct val="100000"/>
                </a:lnSpc>
                <a:spcBef>
                  <a:spcPts val="55"/>
                </a:spcBef>
              </a:pPr>
              <a:t>9</a:t>
            </a:fld>
            <a:r>
              <a:rPr spc="15" dirty="0"/>
              <a:t>/10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pc="15" dirty="0"/>
              <a:t>5/26/2020</a:t>
            </a:r>
          </a:p>
        </p:txBody>
      </p:sp>
      <p:pic>
        <p:nvPicPr>
          <p:cNvPr id="2049" name="Picture 1" descr="C:\Users\HOD CSE\Pictures\freesnippingtool.com_capture_20200806104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686" y="2628900"/>
            <a:ext cx="12235699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60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Symbols and Formulae</vt:lpstr>
      <vt:lpstr>CASE/ PROBLEM / EVENT/ BRAINSTORMING RELATED TO THE CONCEPT</vt:lpstr>
      <vt:lpstr>CONTENT SLIDE</vt:lpstr>
      <vt:lpstr>CONTENT SLIDE</vt:lpstr>
      <vt:lpstr>Slide 5</vt:lpstr>
      <vt:lpstr>FORMULAE</vt:lpstr>
      <vt:lpstr>CONTENT SLIDE</vt:lpstr>
      <vt:lpstr>QUESTIONS RELATED TO ABOVE SLIDES</vt:lpstr>
      <vt:lpstr>REFERENCES &amp; THANKING SLIDE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Symbols and Formulae</dc:title>
  <cp:lastModifiedBy>HOD CSE</cp:lastModifiedBy>
  <cp:revision>1</cp:revision>
  <dcterms:created xsi:type="dcterms:W3CDTF">2020-07-14T05:32:56Z</dcterms:created>
  <dcterms:modified xsi:type="dcterms:W3CDTF">2020-08-06T05:20:21Z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LastSaved">
    <vt:filetime>2020-07-14T00:00:00Z</vt:filetime>
  </property>
</Properties>
</file>